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2"/>
  </p:notesMasterIdLst>
  <p:handoutMasterIdLst>
    <p:handoutMasterId r:id="rId13"/>
  </p:handoutMasterIdLst>
  <p:sldIdLst>
    <p:sldId id="338" r:id="rId2"/>
    <p:sldId id="334" r:id="rId3"/>
    <p:sldId id="712" r:id="rId4"/>
    <p:sldId id="2869" r:id="rId5"/>
    <p:sldId id="2871" r:id="rId6"/>
    <p:sldId id="714" r:id="rId7"/>
    <p:sldId id="713" r:id="rId8"/>
    <p:sldId id="711" r:id="rId9"/>
    <p:sldId id="333" r:id="rId10"/>
    <p:sldId id="335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5552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9F"/>
    <a:srgbClr val="FFB64B"/>
    <a:srgbClr val="5B86AE"/>
    <a:srgbClr val="959FAB"/>
    <a:srgbClr val="FFC76D"/>
    <a:srgbClr val="32CDF7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80964" autoAdjust="0"/>
  </p:normalViewPr>
  <p:slideViewPr>
    <p:cSldViewPr snapToGrid="0" snapToObjects="1" showGuides="1">
      <p:cViewPr varScale="1">
        <p:scale>
          <a:sx n="66" d="100"/>
          <a:sy n="66" d="100"/>
        </p:scale>
        <p:origin x="1349" y="62"/>
      </p:cViewPr>
      <p:guideLst>
        <p:guide orient="horz" pos="1008"/>
        <p:guide orient="horz" pos="2160"/>
        <p:guide pos="5552"/>
        <p:guide pos="264"/>
        <p:guide pos="2880"/>
        <p:guide orient="horz" pos="8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2552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7D4613-AA87-4BE7-99A6-45A7EED5CF5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742168-5591-4414-8E28-C5C9E8B78B9E}">
      <dgm:prSet phldrT="[Text]"/>
      <dgm:spPr/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Convenient and secure access</a:t>
          </a:r>
        </a:p>
      </dgm:t>
    </dgm:pt>
    <dgm:pt modelId="{1192BC55-E457-4DF8-889D-29537E2CD416}" type="parTrans" cxnId="{AAB5BFD6-20D9-4C67-936C-6EA38849E862}">
      <dgm:prSet/>
      <dgm:spPr/>
      <dgm:t>
        <a:bodyPr/>
        <a:lstStyle/>
        <a:p>
          <a:endParaRPr lang="en-US"/>
        </a:p>
      </dgm:t>
    </dgm:pt>
    <dgm:pt modelId="{FC4F6830-6B60-47A4-B048-35DB31F91EA4}" type="sibTrans" cxnId="{AAB5BFD6-20D9-4C67-936C-6EA38849E862}">
      <dgm:prSet/>
      <dgm:spPr/>
      <dgm:t>
        <a:bodyPr/>
        <a:lstStyle/>
        <a:p>
          <a:endParaRPr lang="en-US"/>
        </a:p>
      </dgm:t>
    </dgm:pt>
    <dgm:pt modelId="{410F4AED-E18E-4E53-97CA-2042E2C261FF}">
      <dgm:prSet phldrT="[Text]" custT="1"/>
      <dgm:spPr/>
      <dgm:t>
        <a:bodyPr/>
        <a:lstStyle/>
        <a:p>
          <a:r>
            <a:rPr lang="en-US" sz="1500" b="1" kern="1200" dirty="0">
              <a:solidFill>
                <a:srgbClr val="002060"/>
              </a:solidFill>
            </a:rPr>
            <a:t>blueshieldca.com/</a:t>
          </a:r>
          <a:r>
            <a:rPr lang="en-US" sz="1500" b="1" kern="1200" dirty="0" err="1">
              <a:solidFill>
                <a:srgbClr val="002060"/>
              </a:solidFill>
            </a:rPr>
            <a:t>teladochealth</a:t>
          </a:r>
          <a:endParaRPr lang="en-US" sz="1500" b="1" kern="1200" dirty="0">
            <a:solidFill>
              <a:srgbClr val="002060"/>
            </a:solidFill>
          </a:endParaRPr>
        </a:p>
        <a:p>
          <a:r>
            <a:rPr lang="en-US" sz="1500" kern="1200" dirty="0"/>
            <a:t>After authenticating at this link, member will Single Sign On (SSO) to Teladoc Health’s site </a:t>
          </a:r>
        </a:p>
        <a:p>
          <a:r>
            <a:rPr lang="en-US" sz="1500" b="1" kern="1200" dirty="0">
              <a:solidFill>
                <a:srgbClr val="002060"/>
              </a:solidFill>
              <a:latin typeface="Century Gothic"/>
              <a:ea typeface="+mn-ea"/>
              <a:cs typeface="+mn-cs"/>
            </a:rPr>
            <a:t>teladochealth.com/</a:t>
          </a:r>
          <a:r>
            <a:rPr lang="en-US" sz="1500" b="1" kern="1200" dirty="0" err="1">
              <a:solidFill>
                <a:srgbClr val="002060"/>
              </a:solidFill>
              <a:latin typeface="Century Gothic"/>
              <a:ea typeface="+mn-ea"/>
              <a:cs typeface="+mn-cs"/>
            </a:rPr>
            <a:t>bsc</a:t>
          </a:r>
          <a:r>
            <a:rPr lang="en-US" sz="1500" b="1" kern="1200" dirty="0">
              <a:solidFill>
                <a:srgbClr val="002060"/>
              </a:solidFill>
              <a:latin typeface="Century Gothic"/>
              <a:ea typeface="+mn-ea"/>
              <a:cs typeface="+mn-cs"/>
            </a:rPr>
            <a:t> 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is </a:t>
          </a:r>
          <a:r>
            <a:rPr lang="en-US" sz="1500" kern="1200" dirty="0"/>
            <a:t>also available</a:t>
          </a:r>
        </a:p>
      </dgm:t>
    </dgm:pt>
    <dgm:pt modelId="{66A909A7-FAB9-4B5E-9D72-CEB555B4EA56}" type="parTrans" cxnId="{A70CDBC2-72AE-4431-9BB2-85050DB29474}">
      <dgm:prSet/>
      <dgm:spPr/>
      <dgm:t>
        <a:bodyPr/>
        <a:lstStyle/>
        <a:p>
          <a:endParaRPr lang="en-US"/>
        </a:p>
      </dgm:t>
    </dgm:pt>
    <dgm:pt modelId="{B316E0CC-E1F9-4496-9095-F2545794C79F}" type="sibTrans" cxnId="{A70CDBC2-72AE-4431-9BB2-85050DB29474}">
      <dgm:prSet/>
      <dgm:spPr/>
      <dgm:t>
        <a:bodyPr/>
        <a:lstStyle/>
        <a:p>
          <a:endParaRPr lang="en-US"/>
        </a:p>
      </dgm:t>
    </dgm:pt>
    <dgm:pt modelId="{0775DAFF-3418-4052-9758-C98B40AAA609}">
      <dgm:prSet phldrT="[Text]"/>
      <dgm:spPr/>
      <dgm:t>
        <a:bodyPr/>
        <a:lstStyle/>
        <a:p>
          <a:r>
            <a:rPr lang="en-US" b="1" dirty="0">
              <a:solidFill>
                <a:schemeClr val="accent3"/>
              </a:solidFill>
            </a:rPr>
            <a:t>Blue Shield mobile app</a:t>
          </a:r>
        </a:p>
        <a:p>
          <a:r>
            <a:rPr lang="en-US" dirty="0"/>
            <a:t>Click on Teladoc Health icon and automatically SSO to Teladoc Health</a:t>
          </a:r>
        </a:p>
        <a:p>
          <a:r>
            <a:rPr lang="en-US" dirty="0"/>
            <a:t>The Teladoc Health’s mobile app may also be used</a:t>
          </a:r>
        </a:p>
      </dgm:t>
    </dgm:pt>
    <dgm:pt modelId="{935D204A-FB62-4144-BD97-217BA4690C26}" type="parTrans" cxnId="{43D18181-81B2-471D-8C95-46F170FFC9C8}">
      <dgm:prSet/>
      <dgm:spPr/>
      <dgm:t>
        <a:bodyPr/>
        <a:lstStyle/>
        <a:p>
          <a:endParaRPr lang="en-US"/>
        </a:p>
      </dgm:t>
    </dgm:pt>
    <dgm:pt modelId="{7A0972FE-676C-44DC-9956-9E88D135D4B5}" type="sibTrans" cxnId="{43D18181-81B2-471D-8C95-46F170FFC9C8}">
      <dgm:prSet/>
      <dgm:spPr/>
      <dgm:t>
        <a:bodyPr/>
        <a:lstStyle/>
        <a:p>
          <a:endParaRPr lang="en-US"/>
        </a:p>
      </dgm:t>
    </dgm:pt>
    <dgm:pt modelId="{E6A33AE1-58A2-4C49-82E2-448E537124B4}">
      <dgm:prSet phldrT="[Text]"/>
      <dgm:spPr/>
      <dgm:t>
        <a:bodyPr/>
        <a:lstStyle/>
        <a:p>
          <a:r>
            <a:rPr lang="en-US" b="1" dirty="0">
              <a:solidFill>
                <a:schemeClr val="accent4">
                  <a:lumMod val="75000"/>
                </a:schemeClr>
              </a:solidFill>
            </a:rPr>
            <a:t>(800) 835-2362</a:t>
          </a:r>
        </a:p>
      </dgm:t>
    </dgm:pt>
    <dgm:pt modelId="{D5879009-0AC4-43F9-8E27-04AA17429AD6}" type="parTrans" cxnId="{42842500-A966-486D-B2E7-5409BC0127C8}">
      <dgm:prSet/>
      <dgm:spPr/>
      <dgm:t>
        <a:bodyPr/>
        <a:lstStyle/>
        <a:p>
          <a:endParaRPr lang="en-US"/>
        </a:p>
      </dgm:t>
    </dgm:pt>
    <dgm:pt modelId="{E9FA82AC-8967-4F80-8F44-C76B98406030}" type="sibTrans" cxnId="{42842500-A966-486D-B2E7-5409BC0127C8}">
      <dgm:prSet/>
      <dgm:spPr/>
      <dgm:t>
        <a:bodyPr/>
        <a:lstStyle/>
        <a:p>
          <a:endParaRPr lang="en-US"/>
        </a:p>
      </dgm:t>
    </dgm:pt>
    <dgm:pt modelId="{961081A2-DDFF-4201-B4EB-5978DA330FA0}" type="pres">
      <dgm:prSet presAssocID="{787D4613-AA87-4BE7-99A6-45A7EED5CF5B}" presName="vert0" presStyleCnt="0">
        <dgm:presLayoutVars>
          <dgm:dir/>
          <dgm:animOne val="branch"/>
          <dgm:animLvl val="lvl"/>
        </dgm:presLayoutVars>
      </dgm:prSet>
      <dgm:spPr/>
    </dgm:pt>
    <dgm:pt modelId="{3457C0C1-02F6-4D48-A06F-6351557D8A0A}" type="pres">
      <dgm:prSet presAssocID="{A9742168-5591-4414-8E28-C5C9E8B78B9E}" presName="thickLine" presStyleLbl="alignNode1" presStyleIdx="0" presStyleCnt="1"/>
      <dgm:spPr/>
    </dgm:pt>
    <dgm:pt modelId="{9E1091A3-F4A1-473C-A0E3-8ED229F7D185}" type="pres">
      <dgm:prSet presAssocID="{A9742168-5591-4414-8E28-C5C9E8B78B9E}" presName="horz1" presStyleCnt="0"/>
      <dgm:spPr/>
    </dgm:pt>
    <dgm:pt modelId="{AEFE3E6C-14A1-44AD-98F7-A5FB5A39E663}" type="pres">
      <dgm:prSet presAssocID="{A9742168-5591-4414-8E28-C5C9E8B78B9E}" presName="tx1" presStyleLbl="revTx" presStyleIdx="0" presStyleCnt="4"/>
      <dgm:spPr/>
    </dgm:pt>
    <dgm:pt modelId="{B3271856-0942-4937-8F4D-0FB1F009F746}" type="pres">
      <dgm:prSet presAssocID="{A9742168-5591-4414-8E28-C5C9E8B78B9E}" presName="vert1" presStyleCnt="0"/>
      <dgm:spPr/>
    </dgm:pt>
    <dgm:pt modelId="{B6D5F263-56A9-498C-A93A-9C5AA3BE3F98}" type="pres">
      <dgm:prSet presAssocID="{410F4AED-E18E-4E53-97CA-2042E2C261FF}" presName="vertSpace2a" presStyleCnt="0"/>
      <dgm:spPr/>
    </dgm:pt>
    <dgm:pt modelId="{5E842EB9-81B4-49D5-A0C1-560468F1BD7F}" type="pres">
      <dgm:prSet presAssocID="{410F4AED-E18E-4E53-97CA-2042E2C261FF}" presName="horz2" presStyleCnt="0"/>
      <dgm:spPr/>
    </dgm:pt>
    <dgm:pt modelId="{3ADB6DDF-00B5-4AB2-9AC7-36DC982263AF}" type="pres">
      <dgm:prSet presAssocID="{410F4AED-E18E-4E53-97CA-2042E2C261FF}" presName="horzSpace2" presStyleCnt="0"/>
      <dgm:spPr/>
    </dgm:pt>
    <dgm:pt modelId="{42932309-C086-49E5-AFDD-BDF9C9770A9A}" type="pres">
      <dgm:prSet presAssocID="{410F4AED-E18E-4E53-97CA-2042E2C261FF}" presName="tx2" presStyleLbl="revTx" presStyleIdx="1" presStyleCnt="4"/>
      <dgm:spPr/>
    </dgm:pt>
    <dgm:pt modelId="{4AC59157-0368-452E-B391-23A15575F00D}" type="pres">
      <dgm:prSet presAssocID="{410F4AED-E18E-4E53-97CA-2042E2C261FF}" presName="vert2" presStyleCnt="0"/>
      <dgm:spPr/>
    </dgm:pt>
    <dgm:pt modelId="{80C061C6-34C0-41C2-960D-9D80D77D4C55}" type="pres">
      <dgm:prSet presAssocID="{410F4AED-E18E-4E53-97CA-2042E2C261FF}" presName="thinLine2b" presStyleLbl="callout" presStyleIdx="0" presStyleCnt="3"/>
      <dgm:spPr/>
    </dgm:pt>
    <dgm:pt modelId="{462A0E13-FEB3-4812-B057-1EAC683E092A}" type="pres">
      <dgm:prSet presAssocID="{410F4AED-E18E-4E53-97CA-2042E2C261FF}" presName="vertSpace2b" presStyleCnt="0"/>
      <dgm:spPr/>
    </dgm:pt>
    <dgm:pt modelId="{2BBB44CD-926A-4736-85C3-B6A3DDF3BE05}" type="pres">
      <dgm:prSet presAssocID="{0775DAFF-3418-4052-9758-C98B40AAA609}" presName="horz2" presStyleCnt="0"/>
      <dgm:spPr/>
    </dgm:pt>
    <dgm:pt modelId="{D7EBC5E9-FB11-41F7-932E-653707195BB1}" type="pres">
      <dgm:prSet presAssocID="{0775DAFF-3418-4052-9758-C98B40AAA609}" presName="horzSpace2" presStyleCnt="0"/>
      <dgm:spPr/>
    </dgm:pt>
    <dgm:pt modelId="{3057B3E2-7E31-48CF-8FCE-06155A9E8F7D}" type="pres">
      <dgm:prSet presAssocID="{0775DAFF-3418-4052-9758-C98B40AAA609}" presName="tx2" presStyleLbl="revTx" presStyleIdx="2" presStyleCnt="4"/>
      <dgm:spPr/>
    </dgm:pt>
    <dgm:pt modelId="{7B492672-675E-4657-8E4E-28E9AA3855D0}" type="pres">
      <dgm:prSet presAssocID="{0775DAFF-3418-4052-9758-C98B40AAA609}" presName="vert2" presStyleCnt="0"/>
      <dgm:spPr/>
    </dgm:pt>
    <dgm:pt modelId="{727B3D9F-DC52-45CB-B49C-8CC7DBB0C6A9}" type="pres">
      <dgm:prSet presAssocID="{0775DAFF-3418-4052-9758-C98B40AAA609}" presName="thinLine2b" presStyleLbl="callout" presStyleIdx="1" presStyleCnt="3"/>
      <dgm:spPr/>
    </dgm:pt>
    <dgm:pt modelId="{AB1F0CB4-B176-42BA-B05A-CB133376C20B}" type="pres">
      <dgm:prSet presAssocID="{0775DAFF-3418-4052-9758-C98B40AAA609}" presName="vertSpace2b" presStyleCnt="0"/>
      <dgm:spPr/>
    </dgm:pt>
    <dgm:pt modelId="{9E79DBAA-93A2-42CB-AD2B-A1F06A959EDA}" type="pres">
      <dgm:prSet presAssocID="{E6A33AE1-58A2-4C49-82E2-448E537124B4}" presName="horz2" presStyleCnt="0"/>
      <dgm:spPr/>
    </dgm:pt>
    <dgm:pt modelId="{0CFCD3C6-7059-4E58-8DEB-63BC4AC19997}" type="pres">
      <dgm:prSet presAssocID="{E6A33AE1-58A2-4C49-82E2-448E537124B4}" presName="horzSpace2" presStyleCnt="0"/>
      <dgm:spPr/>
    </dgm:pt>
    <dgm:pt modelId="{DB32AEBF-5E2D-4910-A777-1651C976B233}" type="pres">
      <dgm:prSet presAssocID="{E6A33AE1-58A2-4C49-82E2-448E537124B4}" presName="tx2" presStyleLbl="revTx" presStyleIdx="3" presStyleCnt="4"/>
      <dgm:spPr/>
    </dgm:pt>
    <dgm:pt modelId="{375F088F-2A41-4A13-80BC-0E8FE9984B42}" type="pres">
      <dgm:prSet presAssocID="{E6A33AE1-58A2-4C49-82E2-448E537124B4}" presName="vert2" presStyleCnt="0"/>
      <dgm:spPr/>
    </dgm:pt>
    <dgm:pt modelId="{4FC5B2B6-3A54-4B3E-A396-A13719182131}" type="pres">
      <dgm:prSet presAssocID="{E6A33AE1-58A2-4C49-82E2-448E537124B4}" presName="thinLine2b" presStyleLbl="callout" presStyleIdx="2" presStyleCnt="3"/>
      <dgm:spPr/>
    </dgm:pt>
    <dgm:pt modelId="{348E7D90-C70E-4FD3-9F56-9FC402CC7096}" type="pres">
      <dgm:prSet presAssocID="{E6A33AE1-58A2-4C49-82E2-448E537124B4}" presName="vertSpace2b" presStyleCnt="0"/>
      <dgm:spPr/>
    </dgm:pt>
  </dgm:ptLst>
  <dgm:cxnLst>
    <dgm:cxn modelId="{42842500-A966-486D-B2E7-5409BC0127C8}" srcId="{A9742168-5591-4414-8E28-C5C9E8B78B9E}" destId="{E6A33AE1-58A2-4C49-82E2-448E537124B4}" srcOrd="2" destOrd="0" parTransId="{D5879009-0AC4-43F9-8E27-04AA17429AD6}" sibTransId="{E9FA82AC-8967-4F80-8F44-C76B98406030}"/>
    <dgm:cxn modelId="{5658E91C-1726-448C-BC88-8F41E3EAD600}" type="presOf" srcId="{410F4AED-E18E-4E53-97CA-2042E2C261FF}" destId="{42932309-C086-49E5-AFDD-BDF9C9770A9A}" srcOrd="0" destOrd="0" presId="urn:microsoft.com/office/officeart/2008/layout/LinedList"/>
    <dgm:cxn modelId="{F10A5739-2AD7-47B4-8288-01D93BDC31B2}" type="presOf" srcId="{0775DAFF-3418-4052-9758-C98B40AAA609}" destId="{3057B3E2-7E31-48CF-8FCE-06155A9E8F7D}" srcOrd="0" destOrd="0" presId="urn:microsoft.com/office/officeart/2008/layout/LinedList"/>
    <dgm:cxn modelId="{B1D01F57-1944-456F-99CD-48E776C1538E}" type="presOf" srcId="{E6A33AE1-58A2-4C49-82E2-448E537124B4}" destId="{DB32AEBF-5E2D-4910-A777-1651C976B233}" srcOrd="0" destOrd="0" presId="urn:microsoft.com/office/officeart/2008/layout/LinedList"/>
    <dgm:cxn modelId="{11D9F177-79AF-4004-82F2-32E965C69272}" type="presOf" srcId="{A9742168-5591-4414-8E28-C5C9E8B78B9E}" destId="{AEFE3E6C-14A1-44AD-98F7-A5FB5A39E663}" srcOrd="0" destOrd="0" presId="urn:microsoft.com/office/officeart/2008/layout/LinedList"/>
    <dgm:cxn modelId="{43D18181-81B2-471D-8C95-46F170FFC9C8}" srcId="{A9742168-5591-4414-8E28-C5C9E8B78B9E}" destId="{0775DAFF-3418-4052-9758-C98B40AAA609}" srcOrd="1" destOrd="0" parTransId="{935D204A-FB62-4144-BD97-217BA4690C26}" sibTransId="{7A0972FE-676C-44DC-9956-9E88D135D4B5}"/>
    <dgm:cxn modelId="{D4EB24BC-9F63-4701-AAAA-4C3EB1DB9BD6}" type="presOf" srcId="{787D4613-AA87-4BE7-99A6-45A7EED5CF5B}" destId="{961081A2-DDFF-4201-B4EB-5978DA330FA0}" srcOrd="0" destOrd="0" presId="urn:microsoft.com/office/officeart/2008/layout/LinedList"/>
    <dgm:cxn modelId="{A70CDBC2-72AE-4431-9BB2-85050DB29474}" srcId="{A9742168-5591-4414-8E28-C5C9E8B78B9E}" destId="{410F4AED-E18E-4E53-97CA-2042E2C261FF}" srcOrd="0" destOrd="0" parTransId="{66A909A7-FAB9-4B5E-9D72-CEB555B4EA56}" sibTransId="{B316E0CC-E1F9-4496-9095-F2545794C79F}"/>
    <dgm:cxn modelId="{AAB5BFD6-20D9-4C67-936C-6EA38849E862}" srcId="{787D4613-AA87-4BE7-99A6-45A7EED5CF5B}" destId="{A9742168-5591-4414-8E28-C5C9E8B78B9E}" srcOrd="0" destOrd="0" parTransId="{1192BC55-E457-4DF8-889D-29537E2CD416}" sibTransId="{FC4F6830-6B60-47A4-B048-35DB31F91EA4}"/>
    <dgm:cxn modelId="{34413567-5308-48E1-8DE1-CDE47CFC6CE0}" type="presParOf" srcId="{961081A2-DDFF-4201-B4EB-5978DA330FA0}" destId="{3457C0C1-02F6-4D48-A06F-6351557D8A0A}" srcOrd="0" destOrd="0" presId="urn:microsoft.com/office/officeart/2008/layout/LinedList"/>
    <dgm:cxn modelId="{36F38E0E-4053-4383-B2B1-788266AAA09A}" type="presParOf" srcId="{961081A2-DDFF-4201-B4EB-5978DA330FA0}" destId="{9E1091A3-F4A1-473C-A0E3-8ED229F7D185}" srcOrd="1" destOrd="0" presId="urn:microsoft.com/office/officeart/2008/layout/LinedList"/>
    <dgm:cxn modelId="{C9DED536-076B-42AC-B37B-07F9012B9854}" type="presParOf" srcId="{9E1091A3-F4A1-473C-A0E3-8ED229F7D185}" destId="{AEFE3E6C-14A1-44AD-98F7-A5FB5A39E663}" srcOrd="0" destOrd="0" presId="urn:microsoft.com/office/officeart/2008/layout/LinedList"/>
    <dgm:cxn modelId="{BC1860EC-97F9-41FA-91E0-1D468170682E}" type="presParOf" srcId="{9E1091A3-F4A1-473C-A0E3-8ED229F7D185}" destId="{B3271856-0942-4937-8F4D-0FB1F009F746}" srcOrd="1" destOrd="0" presId="urn:microsoft.com/office/officeart/2008/layout/LinedList"/>
    <dgm:cxn modelId="{525A2D1F-EB10-429B-AC8D-68B4B6118D7A}" type="presParOf" srcId="{B3271856-0942-4937-8F4D-0FB1F009F746}" destId="{B6D5F263-56A9-498C-A93A-9C5AA3BE3F98}" srcOrd="0" destOrd="0" presId="urn:microsoft.com/office/officeart/2008/layout/LinedList"/>
    <dgm:cxn modelId="{4FDEEDAB-082D-4A67-BEAB-330FAC62CAF5}" type="presParOf" srcId="{B3271856-0942-4937-8F4D-0FB1F009F746}" destId="{5E842EB9-81B4-49D5-A0C1-560468F1BD7F}" srcOrd="1" destOrd="0" presId="urn:microsoft.com/office/officeart/2008/layout/LinedList"/>
    <dgm:cxn modelId="{1DA08C81-B051-4461-9933-D3BF71C87E2B}" type="presParOf" srcId="{5E842EB9-81B4-49D5-A0C1-560468F1BD7F}" destId="{3ADB6DDF-00B5-4AB2-9AC7-36DC982263AF}" srcOrd="0" destOrd="0" presId="urn:microsoft.com/office/officeart/2008/layout/LinedList"/>
    <dgm:cxn modelId="{75A653E5-8E59-4D73-B9D0-83AF24EB6EED}" type="presParOf" srcId="{5E842EB9-81B4-49D5-A0C1-560468F1BD7F}" destId="{42932309-C086-49E5-AFDD-BDF9C9770A9A}" srcOrd="1" destOrd="0" presId="urn:microsoft.com/office/officeart/2008/layout/LinedList"/>
    <dgm:cxn modelId="{4CC5BEE7-0979-4AC4-92F2-85B8B4B17A08}" type="presParOf" srcId="{5E842EB9-81B4-49D5-A0C1-560468F1BD7F}" destId="{4AC59157-0368-452E-B391-23A15575F00D}" srcOrd="2" destOrd="0" presId="urn:microsoft.com/office/officeart/2008/layout/LinedList"/>
    <dgm:cxn modelId="{2E08724E-41BF-43DD-8E35-EA376D50E6A8}" type="presParOf" srcId="{B3271856-0942-4937-8F4D-0FB1F009F746}" destId="{80C061C6-34C0-41C2-960D-9D80D77D4C55}" srcOrd="2" destOrd="0" presId="urn:microsoft.com/office/officeart/2008/layout/LinedList"/>
    <dgm:cxn modelId="{B056129B-CF5E-4145-BFCE-120F628D3ADB}" type="presParOf" srcId="{B3271856-0942-4937-8F4D-0FB1F009F746}" destId="{462A0E13-FEB3-4812-B057-1EAC683E092A}" srcOrd="3" destOrd="0" presId="urn:microsoft.com/office/officeart/2008/layout/LinedList"/>
    <dgm:cxn modelId="{6DE3069C-4DEF-4D6F-B87D-899419C849C7}" type="presParOf" srcId="{B3271856-0942-4937-8F4D-0FB1F009F746}" destId="{2BBB44CD-926A-4736-85C3-B6A3DDF3BE05}" srcOrd="4" destOrd="0" presId="urn:microsoft.com/office/officeart/2008/layout/LinedList"/>
    <dgm:cxn modelId="{1B6858C9-C1EB-47F5-B424-88B96F2D0A72}" type="presParOf" srcId="{2BBB44CD-926A-4736-85C3-B6A3DDF3BE05}" destId="{D7EBC5E9-FB11-41F7-932E-653707195BB1}" srcOrd="0" destOrd="0" presId="urn:microsoft.com/office/officeart/2008/layout/LinedList"/>
    <dgm:cxn modelId="{AA88FC94-9C78-4BEF-B260-A0F921F681E9}" type="presParOf" srcId="{2BBB44CD-926A-4736-85C3-B6A3DDF3BE05}" destId="{3057B3E2-7E31-48CF-8FCE-06155A9E8F7D}" srcOrd="1" destOrd="0" presId="urn:microsoft.com/office/officeart/2008/layout/LinedList"/>
    <dgm:cxn modelId="{B210DB1F-B2C9-44FA-8CF2-8358B8DB6B97}" type="presParOf" srcId="{2BBB44CD-926A-4736-85C3-B6A3DDF3BE05}" destId="{7B492672-675E-4657-8E4E-28E9AA3855D0}" srcOrd="2" destOrd="0" presId="urn:microsoft.com/office/officeart/2008/layout/LinedList"/>
    <dgm:cxn modelId="{0736EF42-E8C5-491B-8DF0-DFB630F293F0}" type="presParOf" srcId="{B3271856-0942-4937-8F4D-0FB1F009F746}" destId="{727B3D9F-DC52-45CB-B49C-8CC7DBB0C6A9}" srcOrd="5" destOrd="0" presId="urn:microsoft.com/office/officeart/2008/layout/LinedList"/>
    <dgm:cxn modelId="{30E3E648-5FDE-45A2-BD13-CEB9B5D8D260}" type="presParOf" srcId="{B3271856-0942-4937-8F4D-0FB1F009F746}" destId="{AB1F0CB4-B176-42BA-B05A-CB133376C20B}" srcOrd="6" destOrd="0" presId="urn:microsoft.com/office/officeart/2008/layout/LinedList"/>
    <dgm:cxn modelId="{342F1418-70E2-4F95-897A-1ADC7E91741F}" type="presParOf" srcId="{B3271856-0942-4937-8F4D-0FB1F009F746}" destId="{9E79DBAA-93A2-42CB-AD2B-A1F06A959EDA}" srcOrd="7" destOrd="0" presId="urn:microsoft.com/office/officeart/2008/layout/LinedList"/>
    <dgm:cxn modelId="{19334EA4-FAC2-4825-96BF-92F4CBF7DEC1}" type="presParOf" srcId="{9E79DBAA-93A2-42CB-AD2B-A1F06A959EDA}" destId="{0CFCD3C6-7059-4E58-8DEB-63BC4AC19997}" srcOrd="0" destOrd="0" presId="urn:microsoft.com/office/officeart/2008/layout/LinedList"/>
    <dgm:cxn modelId="{5081122E-4FC6-4703-BAC6-363FB2254F63}" type="presParOf" srcId="{9E79DBAA-93A2-42CB-AD2B-A1F06A959EDA}" destId="{DB32AEBF-5E2D-4910-A777-1651C976B233}" srcOrd="1" destOrd="0" presId="urn:microsoft.com/office/officeart/2008/layout/LinedList"/>
    <dgm:cxn modelId="{F3408D30-6D16-4FA8-AD53-8907276A78DA}" type="presParOf" srcId="{9E79DBAA-93A2-42CB-AD2B-A1F06A959EDA}" destId="{375F088F-2A41-4A13-80BC-0E8FE9984B42}" srcOrd="2" destOrd="0" presId="urn:microsoft.com/office/officeart/2008/layout/LinedList"/>
    <dgm:cxn modelId="{A1CEAC5C-495E-4F8F-B49F-0E6436F18E50}" type="presParOf" srcId="{B3271856-0942-4937-8F4D-0FB1F009F746}" destId="{4FC5B2B6-3A54-4B3E-A396-A13719182131}" srcOrd="8" destOrd="0" presId="urn:microsoft.com/office/officeart/2008/layout/LinedList"/>
    <dgm:cxn modelId="{B55F7EFB-40C1-4D1F-B903-E812F5E3A467}" type="presParOf" srcId="{B3271856-0942-4937-8F4D-0FB1F009F746}" destId="{348E7D90-C70E-4FD3-9F56-9FC402CC709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7C0C1-02F6-4D48-A06F-6351557D8A0A}">
      <dsp:nvSpPr>
        <dsp:cNvPr id="0" name=""/>
        <dsp:cNvSpPr/>
      </dsp:nvSpPr>
      <dsp:spPr>
        <a:xfrm>
          <a:off x="0" y="0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E3E6C-14A1-44AD-98F7-A5FB5A39E663}">
      <dsp:nvSpPr>
        <dsp:cNvPr id="0" name=""/>
        <dsp:cNvSpPr/>
      </dsp:nvSpPr>
      <dsp:spPr>
        <a:xfrm>
          <a:off x="0" y="0"/>
          <a:ext cx="1577340" cy="3784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6">
                  <a:lumMod val="50000"/>
                </a:schemeClr>
              </a:solidFill>
            </a:rPr>
            <a:t>Convenient and secure access</a:t>
          </a:r>
        </a:p>
      </dsp:txBody>
      <dsp:txXfrm>
        <a:off x="0" y="0"/>
        <a:ext cx="1577340" cy="3784543"/>
      </dsp:txXfrm>
    </dsp:sp>
    <dsp:sp modelId="{42932309-C086-49E5-AFDD-BDF9C9770A9A}">
      <dsp:nvSpPr>
        <dsp:cNvPr id="0" name=""/>
        <dsp:cNvSpPr/>
      </dsp:nvSpPr>
      <dsp:spPr>
        <a:xfrm>
          <a:off x="1695640" y="59133"/>
          <a:ext cx="6191059" cy="118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002060"/>
              </a:solidFill>
            </a:rPr>
            <a:t>blueshieldca.com/</a:t>
          </a:r>
          <a:r>
            <a:rPr lang="en-US" sz="1500" b="1" kern="1200" dirty="0" err="1">
              <a:solidFill>
                <a:srgbClr val="002060"/>
              </a:solidFill>
            </a:rPr>
            <a:t>teladochealth</a:t>
          </a:r>
          <a:endParaRPr lang="en-US" sz="1500" b="1" kern="1200" dirty="0">
            <a:solidFill>
              <a:srgbClr val="002060"/>
            </a:solidFill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After authenticating at this link, member will Single Sign On (SSO) to Teladoc Health’s site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002060"/>
              </a:solidFill>
              <a:latin typeface="Century Gothic"/>
              <a:ea typeface="+mn-ea"/>
              <a:cs typeface="+mn-cs"/>
            </a:rPr>
            <a:t>teladochealth.com/</a:t>
          </a:r>
          <a:r>
            <a:rPr lang="en-US" sz="1500" b="1" kern="1200" dirty="0" err="1">
              <a:solidFill>
                <a:srgbClr val="002060"/>
              </a:solidFill>
              <a:latin typeface="Century Gothic"/>
              <a:ea typeface="+mn-ea"/>
              <a:cs typeface="+mn-cs"/>
            </a:rPr>
            <a:t>bsc</a:t>
          </a:r>
          <a:r>
            <a:rPr lang="en-US" sz="1500" b="1" kern="1200" dirty="0">
              <a:solidFill>
                <a:srgbClr val="002060"/>
              </a:solidFill>
              <a:latin typeface="Century Gothic"/>
              <a:ea typeface="+mn-ea"/>
              <a:cs typeface="+mn-cs"/>
            </a:rPr>
            <a:t> 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is </a:t>
          </a:r>
          <a:r>
            <a:rPr lang="en-US" sz="1500" kern="1200" dirty="0"/>
            <a:t>also available</a:t>
          </a:r>
        </a:p>
      </dsp:txBody>
      <dsp:txXfrm>
        <a:off x="1695640" y="59133"/>
        <a:ext cx="6191059" cy="1182669"/>
      </dsp:txXfrm>
    </dsp:sp>
    <dsp:sp modelId="{80C061C6-34C0-41C2-960D-9D80D77D4C55}">
      <dsp:nvSpPr>
        <dsp:cNvPr id="0" name=""/>
        <dsp:cNvSpPr/>
      </dsp:nvSpPr>
      <dsp:spPr>
        <a:xfrm>
          <a:off x="1577340" y="1241803"/>
          <a:ext cx="6309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7B3E2-7E31-48CF-8FCE-06155A9E8F7D}">
      <dsp:nvSpPr>
        <dsp:cNvPr id="0" name=""/>
        <dsp:cNvSpPr/>
      </dsp:nvSpPr>
      <dsp:spPr>
        <a:xfrm>
          <a:off x="1695640" y="1300936"/>
          <a:ext cx="6191059" cy="118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accent3"/>
              </a:solidFill>
            </a:rPr>
            <a:t>Blue Shield mobile app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Click on Teladoc Health icon and automatically SSO to Teladoc Health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Teladoc Health’s mobile app may also be used</a:t>
          </a:r>
        </a:p>
      </dsp:txBody>
      <dsp:txXfrm>
        <a:off x="1695640" y="1300936"/>
        <a:ext cx="6191059" cy="1182669"/>
      </dsp:txXfrm>
    </dsp:sp>
    <dsp:sp modelId="{727B3D9F-DC52-45CB-B49C-8CC7DBB0C6A9}">
      <dsp:nvSpPr>
        <dsp:cNvPr id="0" name=""/>
        <dsp:cNvSpPr/>
      </dsp:nvSpPr>
      <dsp:spPr>
        <a:xfrm>
          <a:off x="1577340" y="2483606"/>
          <a:ext cx="6309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2AEBF-5E2D-4910-A777-1651C976B233}">
      <dsp:nvSpPr>
        <dsp:cNvPr id="0" name=""/>
        <dsp:cNvSpPr/>
      </dsp:nvSpPr>
      <dsp:spPr>
        <a:xfrm>
          <a:off x="1695640" y="2542739"/>
          <a:ext cx="6191059" cy="118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accent4">
                  <a:lumMod val="75000"/>
                </a:schemeClr>
              </a:solidFill>
            </a:rPr>
            <a:t>(800) 835-2362</a:t>
          </a:r>
        </a:p>
      </dsp:txBody>
      <dsp:txXfrm>
        <a:off x="1695640" y="2542739"/>
        <a:ext cx="6191059" cy="1182669"/>
      </dsp:txXfrm>
    </dsp:sp>
    <dsp:sp modelId="{4FC5B2B6-3A54-4B3E-A396-A13719182131}">
      <dsp:nvSpPr>
        <dsp:cNvPr id="0" name=""/>
        <dsp:cNvSpPr/>
      </dsp:nvSpPr>
      <dsp:spPr>
        <a:xfrm>
          <a:off x="1577340" y="3725409"/>
          <a:ext cx="6309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472FC39A-D65C-4045-B37A-0FCA47CC0BD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65D00841-3737-784C-BF3C-26716C8A0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286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59F45-DA92-4852-807C-D9E20058AA59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36A58-7FEC-4232-8132-5FB78C9F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752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Telehealth service for Blue Shield of California members from Banc of California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36A58-7FEC-4232-8132-5FB78C9F1C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46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we go through the slides, you will find that you will have to register on Teladoc and complete a medical history.  I recommend you do that when you’re not ill and have the immediate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36A58-7FEC-4232-8132-5FB78C9F1C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7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03CDF-AA46-F54C-BB03-04DB2C384E8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28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36A58-7FEC-4232-8132-5FB78C9F1C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30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03CDF-AA46-F54C-BB03-04DB2C384E8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44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03CDF-AA46-F54C-BB03-04DB2C384E8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08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03CDF-AA46-F54C-BB03-04DB2C384E8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2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64424" y="3934689"/>
            <a:ext cx="4055020" cy="1470025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40pt Century Gothic bold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64423" y="5404714"/>
            <a:ext cx="4298831" cy="41419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18pt Century Gothic regular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520612" y="1806641"/>
            <a:ext cx="0" cy="3869766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672" y="4514775"/>
            <a:ext cx="908118" cy="115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5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916129" y="1835150"/>
            <a:ext cx="3769902" cy="42767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" y="1835150"/>
            <a:ext cx="3769902" cy="42767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91950"/>
          </a:xfrm>
        </p:spPr>
        <p:txBody>
          <a:bodyPr anchor="t" anchorCtr="0"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28pt Century Gothic bold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319214"/>
            <a:ext cx="3770671" cy="366712"/>
          </a:xfrm>
          <a:solidFill>
            <a:schemeClr val="tx2"/>
          </a:solidFill>
        </p:spPr>
        <p:txBody>
          <a:bodyPr>
            <a:sp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1 18pt bold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16129" y="1319214"/>
            <a:ext cx="3770671" cy="366712"/>
          </a:xfrm>
          <a:solidFill>
            <a:schemeClr val="tx2"/>
          </a:solidFill>
        </p:spPr>
        <p:txBody>
          <a:bodyPr>
            <a:sp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2 18pt bold</a:t>
            </a:r>
          </a:p>
        </p:txBody>
      </p:sp>
    </p:spTree>
    <p:extLst>
      <p:ext uri="{BB962C8B-B14F-4D97-AF65-F5344CB8AC3E}">
        <p14:creationId xmlns:p14="http://schemas.microsoft.com/office/powerpoint/2010/main" val="339749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835150"/>
            <a:ext cx="2614613" cy="4276725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284538" y="1835150"/>
            <a:ext cx="2614612" cy="42767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72188" y="1835150"/>
            <a:ext cx="2614612" cy="42767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91950"/>
          </a:xfrm>
        </p:spPr>
        <p:txBody>
          <a:bodyPr anchor="t" anchorCtr="0"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28pt Century Gothic bold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319214"/>
            <a:ext cx="2615381" cy="366712"/>
          </a:xfrm>
          <a:solidFill>
            <a:schemeClr val="tx2"/>
          </a:solidFill>
        </p:spPr>
        <p:txBody>
          <a:bodyPr>
            <a:sp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1 18pt bold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284948" y="1319214"/>
            <a:ext cx="2615381" cy="366712"/>
          </a:xfrm>
          <a:solidFill>
            <a:schemeClr val="tx2"/>
          </a:solidFill>
        </p:spPr>
        <p:txBody>
          <a:bodyPr>
            <a:sp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2 18pt bold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071419" y="1319214"/>
            <a:ext cx="2615381" cy="366712"/>
          </a:xfrm>
          <a:solidFill>
            <a:schemeClr val="tx2"/>
          </a:solidFill>
        </p:spPr>
        <p:txBody>
          <a:bodyPr>
            <a:sp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3 18pt bold</a:t>
            </a:r>
          </a:p>
        </p:txBody>
      </p:sp>
    </p:spTree>
    <p:extLst>
      <p:ext uri="{BB962C8B-B14F-4D97-AF65-F5344CB8AC3E}">
        <p14:creationId xmlns:p14="http://schemas.microsoft.com/office/powerpoint/2010/main" val="364542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91950"/>
          </a:xfrm>
        </p:spPr>
        <p:txBody>
          <a:bodyPr anchor="t" anchorCtr="0"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Blank slide Title 28pt Century Gothic bold</a:t>
            </a:r>
          </a:p>
        </p:txBody>
      </p:sp>
    </p:spTree>
    <p:extLst>
      <p:ext uri="{BB962C8B-B14F-4D97-AF65-F5344CB8AC3E}">
        <p14:creationId xmlns:p14="http://schemas.microsoft.com/office/powerpoint/2010/main" val="65900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es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364" y="4495800"/>
            <a:ext cx="603785" cy="76569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392479" y="5228719"/>
            <a:ext cx="719409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82965" y="4265048"/>
            <a:ext cx="6365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Questions?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2479" y="5228719"/>
            <a:ext cx="7194091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82965" y="4265048"/>
            <a:ext cx="6365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Questions?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392479" y="5228719"/>
            <a:ext cx="7194091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382965" y="4265048"/>
            <a:ext cx="6365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5628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364" y="4495800"/>
            <a:ext cx="603785" cy="76569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392479" y="5228719"/>
            <a:ext cx="719409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82965" y="4265048"/>
            <a:ext cx="6365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Thank you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2479" y="5228719"/>
            <a:ext cx="7194091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82965" y="4265048"/>
            <a:ext cx="6365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Thank you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392479" y="5228719"/>
            <a:ext cx="7194091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382965" y="4265048"/>
            <a:ext cx="6365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0867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667388"/>
            <a:ext cx="8229600" cy="85722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An independent member of the Blue Shield Association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8086" y="2646060"/>
            <a:ext cx="2647827" cy="102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3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36388"/>
            <a:ext cx="8229600" cy="857223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Agenda title 40pt bold</a:t>
            </a:r>
          </a:p>
        </p:txBody>
      </p:sp>
    </p:spTree>
    <p:extLst>
      <p:ext uri="{BB962C8B-B14F-4D97-AF65-F5344CB8AC3E}">
        <p14:creationId xmlns:p14="http://schemas.microsoft.com/office/powerpoint/2010/main" val="40529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36388"/>
            <a:ext cx="8229600" cy="857223"/>
          </a:xfrm>
        </p:spPr>
        <p:txBody>
          <a:bodyPr anchor="t" anchorCtr="0">
            <a:no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Long agenda title 40pt bold</a:t>
            </a:r>
          </a:p>
        </p:txBody>
      </p:sp>
    </p:spTree>
    <p:extLst>
      <p:ext uri="{BB962C8B-B14F-4D97-AF65-F5344CB8AC3E}">
        <p14:creationId xmlns:p14="http://schemas.microsoft.com/office/powerpoint/2010/main" val="342367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- extra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36388"/>
            <a:ext cx="8229600" cy="857223"/>
          </a:xfrm>
        </p:spPr>
        <p:txBody>
          <a:bodyPr anchor="t" anchorCtr="0">
            <a:no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Extra long agenda title 40pt bold</a:t>
            </a:r>
          </a:p>
        </p:txBody>
      </p:sp>
    </p:spTree>
    <p:extLst>
      <p:ext uri="{BB962C8B-B14F-4D97-AF65-F5344CB8AC3E}">
        <p14:creationId xmlns:p14="http://schemas.microsoft.com/office/powerpoint/2010/main" val="18002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79180" y="3924398"/>
            <a:ext cx="6687383" cy="12256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Transition slide title 40pt Century Gothic bold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6829" y="4495800"/>
            <a:ext cx="603785" cy="76569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788694" y="5228719"/>
            <a:ext cx="719409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8694" y="5228719"/>
            <a:ext cx="7194091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788694" y="5228719"/>
            <a:ext cx="7194091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9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>
              <a:defRPr/>
            </a:lvl2pPr>
          </a:lstStyle>
          <a:p>
            <a:r>
              <a:rPr lang="en-US" dirty="0"/>
              <a:t>First level bullet, century gothic, 18pt, blue bullet</a:t>
            </a:r>
          </a:p>
          <a:p>
            <a:pPr lvl="1"/>
            <a:r>
              <a:rPr lang="en-US" dirty="0"/>
              <a:t>Second level bullet, century gothic, 16pt, dark blue bullet</a:t>
            </a:r>
          </a:p>
          <a:p>
            <a:pPr lvl="2"/>
            <a:r>
              <a:rPr lang="en-US" dirty="0"/>
              <a:t>Third level bullet, century gothic, 14pt, grey bullet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91950"/>
          </a:xfrm>
        </p:spPr>
        <p:txBody>
          <a:bodyPr anchor="t" anchorCtr="0"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1-column layout title 28pt Century Gothic bold </a:t>
            </a:r>
          </a:p>
        </p:txBody>
      </p:sp>
    </p:spTree>
    <p:extLst>
      <p:ext uri="{BB962C8B-B14F-4D97-AF65-F5344CB8AC3E}">
        <p14:creationId xmlns:p14="http://schemas.microsoft.com/office/powerpoint/2010/main" val="196541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35586"/>
            <a:ext cx="3994856" cy="3394075"/>
          </a:xfrm>
        </p:spPr>
        <p:txBody>
          <a:bodyPr>
            <a:normAutofit/>
          </a:bodyPr>
          <a:lstStyle>
            <a:lvl1pPr>
              <a:defRPr sz="1600"/>
            </a:lvl1pPr>
            <a:lvl2pPr marL="458788" indent="-169863">
              <a:defRPr sz="1400"/>
            </a:lvl2pPr>
            <a:lvl3pPr marL="684213" indent="-169863"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dirty="0"/>
              <a:t>First level bullet, century gothic, 16pt, blue bullet</a:t>
            </a:r>
          </a:p>
          <a:p>
            <a:pPr lvl="1"/>
            <a:r>
              <a:rPr lang="en-US" dirty="0"/>
              <a:t>Second level bullet, century gothic, 14pt, dark blue bullet</a:t>
            </a:r>
          </a:p>
          <a:p>
            <a:pPr lvl="2"/>
            <a:r>
              <a:rPr lang="en-US" dirty="0"/>
              <a:t>Third level bullet, century gothic, 12pt, grey bullet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35586"/>
            <a:ext cx="3989888" cy="3394075"/>
          </a:xfrm>
        </p:spPr>
        <p:txBody>
          <a:bodyPr>
            <a:normAutofit/>
          </a:bodyPr>
          <a:lstStyle>
            <a:lvl1pPr>
              <a:defRPr sz="1600"/>
            </a:lvl1pPr>
            <a:lvl2pPr marL="458788" indent="-169863">
              <a:defRPr sz="1400"/>
            </a:lvl2pPr>
            <a:lvl3pPr marL="684213" indent="-169863"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dirty="0"/>
              <a:t>First level bullet, century gothic, 16pt, blue bullet</a:t>
            </a:r>
          </a:p>
          <a:p>
            <a:pPr lvl="1"/>
            <a:r>
              <a:rPr lang="en-US" dirty="0"/>
              <a:t>Second level bullet, century gothic, 14pt, dark blue bullet</a:t>
            </a:r>
          </a:p>
          <a:p>
            <a:pPr lvl="2"/>
            <a:r>
              <a:rPr lang="en-US" dirty="0"/>
              <a:t>Third level bullet, century gothic, 12pt, grey bullet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91950"/>
          </a:xfrm>
        </p:spPr>
        <p:txBody>
          <a:bodyPr anchor="t" anchorCtr="0"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2-column layout title 28pt Century Gothic bold </a:t>
            </a:r>
          </a:p>
        </p:txBody>
      </p:sp>
    </p:spTree>
    <p:extLst>
      <p:ext uri="{BB962C8B-B14F-4D97-AF65-F5344CB8AC3E}">
        <p14:creationId xmlns:p14="http://schemas.microsoft.com/office/powerpoint/2010/main" val="13455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457200" y="1460500"/>
            <a:ext cx="8229600" cy="378142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91950"/>
          </a:xfrm>
        </p:spPr>
        <p:txBody>
          <a:bodyPr anchor="t" anchorCtr="0"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Table title 28pt Century Gothic bold</a:t>
            </a:r>
          </a:p>
        </p:txBody>
      </p:sp>
    </p:spTree>
    <p:extLst>
      <p:ext uri="{BB962C8B-B14F-4D97-AF65-F5344CB8AC3E}">
        <p14:creationId xmlns:p14="http://schemas.microsoft.com/office/powerpoint/2010/main" val="24903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91950"/>
          </a:xfrm>
        </p:spPr>
        <p:txBody>
          <a:bodyPr anchor="t" anchorCtr="0"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Chart title 28pt Century Gothic bold</a:t>
            </a:r>
          </a:p>
        </p:txBody>
      </p:sp>
    </p:spTree>
    <p:extLst>
      <p:ext uri="{BB962C8B-B14F-4D97-AF65-F5344CB8AC3E}">
        <p14:creationId xmlns:p14="http://schemas.microsoft.com/office/powerpoint/2010/main" val="316433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6388"/>
            <a:ext cx="8229600" cy="8572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17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6146" y="6522826"/>
            <a:ext cx="2322469" cy="246221"/>
            <a:chOff x="126146" y="6522826"/>
            <a:chExt cx="2322469" cy="2462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26146" y="6524916"/>
              <a:ext cx="192508" cy="244131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447258" y="6550210"/>
              <a:ext cx="0" cy="203107"/>
            </a:xfrm>
            <a:prstGeom prst="line">
              <a:avLst/>
            </a:prstGeom>
            <a:ln w="6350" cap="rnd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8197" y="6522826"/>
              <a:ext cx="19604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Blue Shield of </a:t>
              </a:r>
              <a:r>
                <a:rPr lang="en-US" sz="1000" spc="-50" baseline="0" dirty="0">
                  <a:solidFill>
                    <a:schemeClr val="bg1">
                      <a:lumMod val="50000"/>
                    </a:schemeClr>
                  </a:solidFill>
                </a:rPr>
                <a:t>Ca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lifornia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D06690E-2F90-45C4-BAFF-F30B5D1CF3EA}"/>
              </a:ext>
            </a:extLst>
          </p:cNvPr>
          <p:cNvSpPr txBox="1"/>
          <p:nvPr userDrawn="1"/>
        </p:nvSpPr>
        <p:spPr>
          <a:xfrm>
            <a:off x="7525768" y="6477440"/>
            <a:ext cx="149956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713F1D9B-D5CC-4BF6-A6C7-936181D33680}" type="slidenum">
              <a:rPr lang="en-US" sz="1200" smtClean="0">
                <a:solidFill>
                  <a:schemeClr val="bg2"/>
                </a:solidFill>
                <a:ea typeface="ＭＳ Ｐゴシック" charset="-128"/>
                <a:cs typeface="Arial" pitchFamily="34" charset="0"/>
              </a:rPr>
              <a:pPr algn="r"/>
              <a:t>‹#›</a:t>
            </a:fld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3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Century Gothic"/>
          <a:ea typeface="+mj-ea"/>
          <a:cs typeface="Century Gothic"/>
        </a:defRPr>
      </a:lvl1pPr>
    </p:titleStyle>
    <p:bodyStyle>
      <a:lvl1pPr marL="173038" indent="-173038" algn="l" defTabSz="4572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627063" indent="-169863" algn="l" defTabSz="457200" rtl="0" eaLnBrk="1" latinLnBrk="0" hangingPunct="1">
        <a:spcBef>
          <a:spcPts val="300"/>
        </a:spcBef>
        <a:spcAft>
          <a:spcPts val="300"/>
        </a:spcAft>
        <a:buClr>
          <a:schemeClr val="accent2"/>
        </a:buClr>
        <a:buFont typeface="Arial"/>
        <a:buChar char="•"/>
        <a:defRPr sz="16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ts val="300"/>
        </a:spcBef>
        <a:spcAft>
          <a:spcPts val="300"/>
        </a:spcAft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ts val="500"/>
        </a:spcBef>
        <a:buFont typeface="Arial"/>
        <a:buChar char="–"/>
        <a:defRPr sz="12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ts val="500"/>
        </a:spcBef>
        <a:buFont typeface="Arial"/>
        <a:buChar char="»"/>
        <a:defRPr sz="12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85240-5A0F-4377-AF1F-AFDCAC4BC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4424" y="3495675"/>
            <a:ext cx="4055020" cy="1909039"/>
          </a:xfrm>
        </p:spPr>
        <p:txBody>
          <a:bodyPr/>
          <a:lstStyle/>
          <a:p>
            <a:r>
              <a:rPr lang="en-US" sz="3200" dirty="0"/>
              <a:t>Teladoc Health </a:t>
            </a:r>
            <a:br>
              <a:rPr lang="en-US" sz="3200" dirty="0"/>
            </a:br>
            <a:r>
              <a:rPr lang="en-US" sz="2400" dirty="0"/>
              <a:t>for</a:t>
            </a:r>
            <a:br>
              <a:rPr lang="en-US" sz="3200" dirty="0"/>
            </a:br>
            <a:r>
              <a:rPr lang="en-US" sz="2400" dirty="0"/>
              <a:t>Riverside Community College District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6168B-D221-4784-9F00-21FC4613EE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1, 2026</a:t>
            </a:r>
          </a:p>
        </p:txBody>
      </p:sp>
    </p:spTree>
    <p:extLst>
      <p:ext uri="{BB962C8B-B14F-4D97-AF65-F5344CB8AC3E}">
        <p14:creationId xmlns:p14="http://schemas.microsoft.com/office/powerpoint/2010/main" val="29089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5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67E3FE78-851D-4E02-A0F1-64C27472D7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167719"/>
              </p:ext>
            </p:extLst>
          </p:nvPr>
        </p:nvGraphicFramePr>
        <p:xfrm>
          <a:off x="457200" y="866588"/>
          <a:ext cx="7886700" cy="3784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itle 13">
            <a:extLst>
              <a:ext uri="{FF2B5EF4-FFF2-40B4-BE49-F238E27FC236}">
                <a16:creationId xmlns:a16="http://schemas.microsoft.com/office/drawing/2014/main" id="{8C262B89-F4B4-4B11-B025-F92263508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access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9F3671-9827-4969-9837-509E22253053}"/>
              </a:ext>
            </a:extLst>
          </p:cNvPr>
          <p:cNvSpPr txBox="1"/>
          <p:nvPr/>
        </p:nvSpPr>
        <p:spPr>
          <a:xfrm>
            <a:off x="800100" y="4783061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Members must first register their account and complete a medical history before their first visit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Members may request a visit in one mode but elect to conduct the visit in another (e.g., request a video visit but can choose to have a phone/audio-only visit)</a:t>
            </a:r>
          </a:p>
        </p:txBody>
      </p:sp>
    </p:spTree>
    <p:extLst>
      <p:ext uri="{BB962C8B-B14F-4D97-AF65-F5344CB8AC3E}">
        <p14:creationId xmlns:p14="http://schemas.microsoft.com/office/powerpoint/2010/main" val="404173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FF0658-79CE-4E84-B5ED-6DFEB47F9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4" y="327696"/>
            <a:ext cx="8885808" cy="443963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0" dirty="0">
                <a:solidFill>
                  <a:srgbClr val="2493D7"/>
                </a:solidFill>
              </a:rPr>
              <a:t>BSC Login Page before member goes to Teladoc Health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B0104-D834-4D94-A7F5-C7D8D1BF1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88939" y="4715242"/>
            <a:ext cx="766122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fld id="{62F0BB2B-A04D-4CFE-A72F-29B51F99AAF1}" type="slidenum">
              <a:rPr lang="en-US" smtClean="0"/>
              <a:pPr>
                <a:spcAft>
                  <a:spcPts val="450"/>
                </a:spcAft>
              </a:pPr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91DDC4-929D-45D8-8E82-E760A0D60F54}"/>
              </a:ext>
            </a:extLst>
          </p:cNvPr>
          <p:cNvSpPr txBox="1"/>
          <p:nvPr/>
        </p:nvSpPr>
        <p:spPr>
          <a:xfrm>
            <a:off x="6103598" y="2006029"/>
            <a:ext cx="286422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entury Gothic" panose="020B0502020202020204" pitchFamily="34" charset="0"/>
              </a:rPr>
              <a:t>Note: There is no return to login for the App since the App requires BSC login as first step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8C8A63-3046-4A75-8562-FDA4C8030053}"/>
              </a:ext>
            </a:extLst>
          </p:cNvPr>
          <p:cNvSpPr txBox="1"/>
          <p:nvPr/>
        </p:nvSpPr>
        <p:spPr>
          <a:xfrm>
            <a:off x="381000" y="1485225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Website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234808-4455-2FF7-2429-0E81BB985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04" y="2006029"/>
            <a:ext cx="5470187" cy="40424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462CEA0-4C27-AAF8-0F89-D82236F7BCB3}"/>
              </a:ext>
            </a:extLst>
          </p:cNvPr>
          <p:cNvCxnSpPr>
            <a:cxnSpLocks/>
          </p:cNvCxnSpPr>
          <p:nvPr/>
        </p:nvCxnSpPr>
        <p:spPr>
          <a:xfrm>
            <a:off x="6103598" y="834855"/>
            <a:ext cx="0" cy="5585634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B7A4C45-8EEA-3CA3-B5ED-51DD336DED5F}"/>
              </a:ext>
            </a:extLst>
          </p:cNvPr>
          <p:cNvSpPr txBox="1"/>
          <p:nvPr/>
        </p:nvSpPr>
        <p:spPr>
          <a:xfrm>
            <a:off x="6103598" y="1485225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31809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30DB53C-1C48-23ED-55D3-ABB08B02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5" y="240158"/>
            <a:ext cx="8384726" cy="456674"/>
          </a:xfrm>
        </p:spPr>
        <p:txBody>
          <a:bodyPr>
            <a:normAutofit fontScale="90000"/>
          </a:bodyPr>
          <a:lstStyle/>
          <a:p>
            <a:r>
              <a:rPr lang="en-US" dirty="0"/>
              <a:t>Single Sign On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AD965-A699-4A53-BED7-9197587A5222}"/>
              </a:ext>
            </a:extLst>
          </p:cNvPr>
          <p:cNvSpPr txBox="1"/>
          <p:nvPr/>
        </p:nvSpPr>
        <p:spPr>
          <a:xfrm>
            <a:off x="285225" y="955035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Website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F0108B-4404-5FF9-9C7E-1FFFF336EC88}"/>
              </a:ext>
            </a:extLst>
          </p:cNvPr>
          <p:cNvSpPr txBox="1"/>
          <p:nvPr/>
        </p:nvSpPr>
        <p:spPr>
          <a:xfrm>
            <a:off x="5433269" y="930523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App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57188AD-D0B9-BF37-5F8C-CFD4D0715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3589"/>
            <a:ext cx="5066852" cy="512021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418EAC7-350B-7752-95D1-5D7E906DE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202" y="1592102"/>
            <a:ext cx="2948940" cy="456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A40B6A-1EDC-44DD-B016-5B6614CB8634}"/>
              </a:ext>
            </a:extLst>
          </p:cNvPr>
          <p:cNvCxnSpPr>
            <a:cxnSpLocks/>
          </p:cNvCxnSpPr>
          <p:nvPr/>
        </p:nvCxnSpPr>
        <p:spPr>
          <a:xfrm>
            <a:off x="5217459" y="696832"/>
            <a:ext cx="0" cy="5585634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11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A60F8-9E66-1AAE-7631-B410237CF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5F582AB-CFF4-F325-7A2A-3958A2603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5" y="240158"/>
            <a:ext cx="8384726" cy="456674"/>
          </a:xfrm>
        </p:spPr>
        <p:txBody>
          <a:bodyPr>
            <a:normAutofit fontScale="90000"/>
          </a:bodyPr>
          <a:lstStyle/>
          <a:p>
            <a:r>
              <a:rPr lang="en-US" dirty="0"/>
              <a:t>Get Care page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89D610-6633-C3E8-ED2F-8B2C82C1C19E}"/>
              </a:ext>
            </a:extLst>
          </p:cNvPr>
          <p:cNvSpPr txBox="1"/>
          <p:nvPr/>
        </p:nvSpPr>
        <p:spPr>
          <a:xfrm>
            <a:off x="285225" y="955035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Website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71F155-6EA8-DEA0-D235-99D914295DB0}"/>
              </a:ext>
            </a:extLst>
          </p:cNvPr>
          <p:cNvSpPr txBox="1"/>
          <p:nvPr/>
        </p:nvSpPr>
        <p:spPr>
          <a:xfrm>
            <a:off x="5433269" y="930523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App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F929898-F98C-3517-AA36-81FBAB8AA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248"/>
            <a:ext cx="5433269" cy="4810674"/>
          </a:xfrm>
          <a:prstGeom prst="rect">
            <a:avLst/>
          </a:prstGeom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31EC935A-657E-A7FF-63F5-B0419CBC8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"/>
          <a:stretch>
            <a:fillRect/>
          </a:stretch>
        </p:blipFill>
        <p:spPr bwMode="auto">
          <a:xfrm>
            <a:off x="5898586" y="1249248"/>
            <a:ext cx="2457576" cy="512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5B419D-CE15-5792-4B83-EA22D70DCF37}"/>
              </a:ext>
            </a:extLst>
          </p:cNvPr>
          <p:cNvCxnSpPr>
            <a:cxnSpLocks/>
          </p:cNvCxnSpPr>
          <p:nvPr/>
        </p:nvCxnSpPr>
        <p:spPr>
          <a:xfrm>
            <a:off x="5217459" y="696832"/>
            <a:ext cx="0" cy="5585634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5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554CFD-4935-48C4-A539-305F8CCB3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5959"/>
            <a:ext cx="8229600" cy="443963"/>
          </a:xfrm>
        </p:spPr>
        <p:txBody>
          <a:bodyPr/>
          <a:lstStyle/>
          <a:p>
            <a:pPr>
              <a:tabLst>
                <a:tab pos="1069181" algn="l"/>
              </a:tabLst>
            </a:pPr>
            <a:r>
              <a:rPr lang="en-US" b="0" dirty="0">
                <a:solidFill>
                  <a:srgbClr val="2493D7"/>
                </a:solidFill>
              </a:rPr>
              <a:t>Message - Member Leaving BSC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9CFDE-1A64-4758-958C-3BC2022C0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88939" y="4715242"/>
            <a:ext cx="76612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F0BB2B-A04D-4CFE-A72F-29B51F99AAF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738E57-4DA0-447B-9B84-D50CD14CBD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0" t="10639" r="6930" b="29760"/>
          <a:stretch/>
        </p:blipFill>
        <p:spPr>
          <a:xfrm>
            <a:off x="5958394" y="1682200"/>
            <a:ext cx="2771456" cy="4397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1F8518-44A3-4236-A05A-C664EFD3A103}"/>
              </a:ext>
            </a:extLst>
          </p:cNvPr>
          <p:cNvSpPr txBox="1"/>
          <p:nvPr/>
        </p:nvSpPr>
        <p:spPr>
          <a:xfrm>
            <a:off x="500248" y="1356528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Website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78E9E8-F94A-4C80-BD6F-5A9964D42E75}"/>
              </a:ext>
            </a:extLst>
          </p:cNvPr>
          <p:cNvSpPr txBox="1"/>
          <p:nvPr/>
        </p:nvSpPr>
        <p:spPr>
          <a:xfrm>
            <a:off x="6152029" y="1356528"/>
            <a:ext cx="719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App</a:t>
            </a:r>
          </a:p>
        </p:txBody>
      </p:sp>
      <p:pic>
        <p:nvPicPr>
          <p:cNvPr id="13" name="Content Placeholder 12" descr="A screenshot of a computer&#10;&#10;Description automatically generated">
            <a:extLst>
              <a:ext uri="{FF2B5EF4-FFF2-40B4-BE49-F238E27FC236}">
                <a16:creationId xmlns:a16="http://schemas.microsoft.com/office/drawing/2014/main" id="{0508C0BA-65C6-540A-7CEF-92104D90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51720" y="1695082"/>
            <a:ext cx="4858162" cy="3709645"/>
          </a:xfr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76FAADC-0316-C81D-3B40-B9015FDDB415}"/>
              </a:ext>
            </a:extLst>
          </p:cNvPr>
          <p:cNvCxnSpPr>
            <a:cxnSpLocks/>
          </p:cNvCxnSpPr>
          <p:nvPr/>
        </p:nvCxnSpPr>
        <p:spPr>
          <a:xfrm>
            <a:off x="5303521" y="845658"/>
            <a:ext cx="0" cy="5585634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12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78FC7BD4-434D-4FA9-8409-0BE14E4CA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16" y="282007"/>
            <a:ext cx="8651598" cy="443963"/>
          </a:xfrm>
        </p:spPr>
        <p:txBody>
          <a:bodyPr/>
          <a:lstStyle/>
          <a:p>
            <a:r>
              <a:rPr lang="en-US" b="0" dirty="0">
                <a:solidFill>
                  <a:srgbClr val="2493D7"/>
                </a:solidFill>
              </a:rPr>
              <a:t>Teladoc site: first-time account creation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07AEC-BB93-4CAE-ACB9-D8998423A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88939" y="4715242"/>
            <a:ext cx="766122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fld id="{62F0BB2B-A04D-4CFE-A72F-29B51F99AAF1}" type="slidenum">
              <a:rPr lang="en-US" smtClean="0"/>
              <a:pPr>
                <a:spcAft>
                  <a:spcPts val="450"/>
                </a:spcAft>
              </a:pPr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86C624-A9B8-46DD-8750-C04A2D037F9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8" r="19996" b="53750"/>
          <a:stretch/>
        </p:blipFill>
        <p:spPr bwMode="auto">
          <a:xfrm>
            <a:off x="477865" y="1903188"/>
            <a:ext cx="4190850" cy="217523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F1907C-0DB3-4C0B-BC16-33BC86FC65D7}"/>
              </a:ext>
            </a:extLst>
          </p:cNvPr>
          <p:cNvCxnSpPr>
            <a:cxnSpLocks/>
          </p:cNvCxnSpPr>
          <p:nvPr/>
        </p:nvCxnSpPr>
        <p:spPr>
          <a:xfrm>
            <a:off x="526475" y="2794272"/>
            <a:ext cx="43243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6EC8393-F142-4270-8F0E-A01C4E42511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" r="81060" b="89268"/>
          <a:stretch/>
        </p:blipFill>
        <p:spPr bwMode="auto">
          <a:xfrm>
            <a:off x="604870" y="1919032"/>
            <a:ext cx="828276" cy="49200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DD1962-83A0-4F41-9592-ABE225C8A9F3}"/>
              </a:ext>
            </a:extLst>
          </p:cNvPr>
          <p:cNvSpPr/>
          <p:nvPr/>
        </p:nvSpPr>
        <p:spPr>
          <a:xfrm>
            <a:off x="5503719" y="1824707"/>
            <a:ext cx="2618509" cy="264165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BB1ECB-D057-41AB-B564-C9AE9CC3533A}"/>
              </a:ext>
            </a:extLst>
          </p:cNvPr>
          <p:cNvSpPr txBox="1"/>
          <p:nvPr/>
        </p:nvSpPr>
        <p:spPr>
          <a:xfrm>
            <a:off x="5527964" y="2810383"/>
            <a:ext cx="2570018" cy="125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1">
                    <a:lumMod val="50000"/>
                  </a:schemeClr>
                </a:solidFill>
              </a:rPr>
              <a:t>Finish creating your account</a:t>
            </a:r>
          </a:p>
          <a:p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825" dirty="0">
                <a:latin typeface="Arial" panose="020B0604020202020204" pitchFamily="34" charset="0"/>
                <a:cs typeface="Arial" panose="020B0604020202020204" pitchFamily="34" charset="0"/>
              </a:rPr>
              <a:t>By clicking “Complete Registration” below, I certify that I have read and understand the </a:t>
            </a:r>
            <a:r>
              <a:rPr lang="en-US" sz="82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and Mobile Privacy Policy </a:t>
            </a:r>
            <a:r>
              <a:rPr lang="en-US" sz="825" dirty="0">
                <a:latin typeface="Arial" panose="020B0604020202020204" pitchFamily="34" charset="0"/>
                <a:cs typeface="Arial" panose="020B0604020202020204" pitchFamily="34" charset="0"/>
              </a:rPr>
              <a:t>and agree to be legally bound by the </a:t>
            </a:r>
            <a:r>
              <a:rPr lang="en-US" sz="82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and Mobile Terms and Conditions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42A6C5-FCC5-4DB0-9E19-9671DB6BF92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" r="81060" b="89268"/>
          <a:stretch/>
        </p:blipFill>
        <p:spPr bwMode="auto">
          <a:xfrm>
            <a:off x="5544038" y="1853226"/>
            <a:ext cx="995330" cy="557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E1F363-0DC3-4121-8E49-66A8958A789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6" t="1995" r="42835" b="91597"/>
          <a:stretch/>
        </p:blipFill>
        <p:spPr bwMode="auto">
          <a:xfrm>
            <a:off x="6659310" y="1951701"/>
            <a:ext cx="1438673" cy="33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285AD-42F3-4BAC-9635-BEB19D548B9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1" t="36689" r="40228" b="55938"/>
          <a:stretch/>
        </p:blipFill>
        <p:spPr bwMode="auto">
          <a:xfrm>
            <a:off x="6092537" y="4078438"/>
            <a:ext cx="1440872" cy="3879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DBE8742-4762-4926-9488-312F4C58EDA2}"/>
              </a:ext>
            </a:extLst>
          </p:cNvPr>
          <p:cNvCxnSpPr>
            <a:cxnSpLocks/>
          </p:cNvCxnSpPr>
          <p:nvPr/>
        </p:nvCxnSpPr>
        <p:spPr>
          <a:xfrm>
            <a:off x="5486405" y="2808976"/>
            <a:ext cx="26185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6A94C83-AA1F-45F2-9192-8F9498A34200}"/>
              </a:ext>
            </a:extLst>
          </p:cNvPr>
          <p:cNvSpPr txBox="1"/>
          <p:nvPr/>
        </p:nvSpPr>
        <p:spPr>
          <a:xfrm>
            <a:off x="381000" y="1485225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Website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12BC36-EA75-4253-954E-4CC8633FF003}"/>
              </a:ext>
            </a:extLst>
          </p:cNvPr>
          <p:cNvSpPr txBox="1"/>
          <p:nvPr/>
        </p:nvSpPr>
        <p:spPr>
          <a:xfrm>
            <a:off x="5471948" y="1492025"/>
            <a:ext cx="661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App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B7B0D9-990D-A21A-058F-45041240297F}"/>
              </a:ext>
            </a:extLst>
          </p:cNvPr>
          <p:cNvCxnSpPr>
            <a:cxnSpLocks/>
          </p:cNvCxnSpPr>
          <p:nvPr/>
        </p:nvCxnSpPr>
        <p:spPr>
          <a:xfrm>
            <a:off x="5185186" y="858197"/>
            <a:ext cx="0" cy="5585634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75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6FB399D-7D6E-45F2-A4E3-B8393F9315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99410" y="1765466"/>
            <a:ext cx="4904492" cy="4036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3FF0658-79CE-4E84-B5ED-6DFEB47F9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96" y="259095"/>
            <a:ext cx="8747608" cy="443963"/>
          </a:xfrm>
        </p:spPr>
        <p:txBody>
          <a:bodyPr/>
          <a:lstStyle/>
          <a:p>
            <a:r>
              <a:rPr lang="en-US" b="0" dirty="0">
                <a:solidFill>
                  <a:srgbClr val="2493D7"/>
                </a:solidFill>
              </a:rPr>
              <a:t>Member requests a consult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B0104-D834-4D94-A7F5-C7D8D1BF1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88939" y="4715242"/>
            <a:ext cx="76612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F0BB2B-A04D-4CFE-A72F-29B51F99AAF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14C790-1262-48C2-92FA-1D9DF25870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99" b="24935"/>
          <a:stretch/>
        </p:blipFill>
        <p:spPr>
          <a:xfrm>
            <a:off x="5687128" y="1758028"/>
            <a:ext cx="3033131" cy="40367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72BCF5-932A-409E-8142-9BD4066258A9}"/>
              </a:ext>
            </a:extLst>
          </p:cNvPr>
          <p:cNvSpPr txBox="1"/>
          <p:nvPr/>
        </p:nvSpPr>
        <p:spPr>
          <a:xfrm>
            <a:off x="299410" y="1463334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Website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1FF0FB-9038-461C-9F5C-77504B9C429B}"/>
              </a:ext>
            </a:extLst>
          </p:cNvPr>
          <p:cNvSpPr txBox="1"/>
          <p:nvPr/>
        </p:nvSpPr>
        <p:spPr>
          <a:xfrm>
            <a:off x="5687127" y="1507195"/>
            <a:ext cx="719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App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FADF4-CE5B-DCA2-6072-3CF9465D3181}"/>
              </a:ext>
            </a:extLst>
          </p:cNvPr>
          <p:cNvCxnSpPr>
            <a:cxnSpLocks/>
          </p:cNvCxnSpPr>
          <p:nvPr/>
        </p:nvCxnSpPr>
        <p:spPr>
          <a:xfrm>
            <a:off x="5443370" y="798182"/>
            <a:ext cx="0" cy="5585634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0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8742C58-70CD-4081-BE53-C12D2B66B2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55151"/>
              </p:ext>
            </p:extLst>
          </p:nvPr>
        </p:nvGraphicFramePr>
        <p:xfrm>
          <a:off x="1713506" y="1111361"/>
          <a:ext cx="5486400" cy="4409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6864360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69930027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General Medicine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241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Time availability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24/7/365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010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On-demand appointments availability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Yes: </a:t>
                      </a:r>
                      <a:r>
                        <a:rPr lang="en-US" sz="1400" dirty="0"/>
                        <a:t>within 60 minutes or less from request time; appointment can also be schedule.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91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Appointment scheduling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Portal, app or Teladoc phone 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308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Visit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Video (mobile app or online), phone (audio only)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617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Available in all 50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733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Age availability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749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Can see same provider after initial visit?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245878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E907126C-0BAD-4EAC-B9DE-D28593D51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General Medical virtual visits</a:t>
            </a:r>
          </a:p>
        </p:txBody>
      </p:sp>
    </p:spTree>
    <p:extLst>
      <p:ext uri="{BB962C8B-B14F-4D97-AF65-F5344CB8AC3E}">
        <p14:creationId xmlns:p14="http://schemas.microsoft.com/office/powerpoint/2010/main" val="352591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theme/theme1.xml><?xml version="1.0" encoding="utf-8"?>
<a:theme xmlns:a="http://schemas.openxmlformats.org/drawingml/2006/main" name="BSC_PowerpointTheme2017">
  <a:themeElements>
    <a:clrScheme name="BSC colors_2017">
      <a:dk1>
        <a:srgbClr val="000000"/>
      </a:dk1>
      <a:lt1>
        <a:sysClr val="window" lastClr="FFFFFF"/>
      </a:lt1>
      <a:dk2>
        <a:srgbClr val="0095DA"/>
      </a:dk2>
      <a:lt2>
        <a:srgbClr val="BEC0C2"/>
      </a:lt2>
      <a:accent1>
        <a:srgbClr val="0095DA"/>
      </a:accent1>
      <a:accent2>
        <a:srgbClr val="004A6D"/>
      </a:accent2>
      <a:accent3>
        <a:srgbClr val="5CA941"/>
      </a:accent3>
      <a:accent4>
        <a:srgbClr val="FF9F00"/>
      </a:accent4>
      <a:accent5>
        <a:srgbClr val="FFCE00"/>
      </a:accent5>
      <a:accent6>
        <a:srgbClr val="7E8082"/>
      </a:accent6>
      <a:hlink>
        <a:srgbClr val="0095DA"/>
      </a:hlink>
      <a:folHlink>
        <a:srgbClr val="0095DA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2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SC_PowerpointTheme2017" id="{7740032B-8BCC-4B7F-BB16-FB30587B95AD}" vid="{8D7CEE4D-CEE5-4122-B3CD-08DA634363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BSC_PowerpointTheme2017</Template>
  <TotalTime>12917</TotalTime>
  <Words>365</Words>
  <Application>Microsoft Office PowerPoint</Application>
  <PresentationFormat>On-screen Show (4:3)</PresentationFormat>
  <Paragraphs>65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BSC_PowerpointTheme2017</vt:lpstr>
      <vt:lpstr>Teladoc Health  for Riverside Community College District</vt:lpstr>
      <vt:lpstr>Member access</vt:lpstr>
      <vt:lpstr>BSC Login Page before member goes to Teladoc Health</vt:lpstr>
      <vt:lpstr>Single Sign On Process</vt:lpstr>
      <vt:lpstr>Get Care page</vt:lpstr>
      <vt:lpstr>Message - Member Leaving BSC </vt:lpstr>
      <vt:lpstr>Teladoc site: first-time account creation</vt:lpstr>
      <vt:lpstr>Member requests a consult</vt:lpstr>
      <vt:lpstr>General Medical virtual visits</vt:lpstr>
      <vt:lpstr>PowerPoint Presentation</vt:lpstr>
    </vt:vector>
  </TitlesOfParts>
  <Company>Blue Shield of California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Silvia.Illingworth@blueshieldca.com;Amanda.Jordan@blueshieldca.com</dc:creator>
  <cp:lastModifiedBy>Brunaczki, Bernadette</cp:lastModifiedBy>
  <cp:revision>380</cp:revision>
  <cp:lastPrinted>2015-12-07T23:47:42Z</cp:lastPrinted>
  <dcterms:created xsi:type="dcterms:W3CDTF">2015-06-24T00:55:27Z</dcterms:created>
  <dcterms:modified xsi:type="dcterms:W3CDTF">2026-04-08T20:59:30Z</dcterms:modified>
</cp:coreProperties>
</file>