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83" r:id="rId5"/>
    <p:sldId id="385" r:id="rId6"/>
    <p:sldId id="386" r:id="rId7"/>
    <p:sldId id="398" r:id="rId8"/>
    <p:sldId id="397" r:id="rId9"/>
    <p:sldId id="396" r:id="rId10"/>
    <p:sldId id="399" r:id="rId11"/>
    <p:sldId id="394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i, Lijuan" initials="ZL" lastIdx="9" clrIdx="0">
    <p:extLst>
      <p:ext uri="{19B8F6BF-5375-455C-9EA6-DF929625EA0E}">
        <p15:presenceInfo xmlns:p15="http://schemas.microsoft.com/office/powerpoint/2012/main" userId="S-1-5-21-57989841-1682526488-725345543-227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8E"/>
    <a:srgbClr val="E06134"/>
    <a:srgbClr val="E15B29"/>
    <a:srgbClr val="CC891B"/>
    <a:srgbClr val="1F2954"/>
    <a:srgbClr val="F5CC58"/>
    <a:srgbClr val="2C5989"/>
    <a:srgbClr val="006B6E"/>
    <a:srgbClr val="687969"/>
    <a:srgbClr val="71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20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A0D-AB31-4595-BEEA-7633DD86954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B111-F536-4720-95A9-6B249307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9791"/>
            <a:ext cx="7772400" cy="222667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1508"/>
            <a:ext cx="6858000" cy="11813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3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5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121"/>
            <a:ext cx="7886700" cy="678567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1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2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7960"/>
            <a:ext cx="7886700" cy="809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03303"/>
            <a:ext cx="7886700" cy="4173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0BCE-D395-495E-9651-D6E1541E475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C45E-0F1E-4255-B79B-313456A271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783B2-CB73-1F4D-ABE4-F409A39C48DA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driana.Martinez@rccd.ed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03B9-21B2-4048-ABEB-7A2607E0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972"/>
            <a:ext cx="7886700" cy="93895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High School Articulated Credit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784BC-85DA-4DC8-9BB1-3FB085454542}"/>
              </a:ext>
            </a:extLst>
          </p:cNvPr>
          <p:cNvSpPr txBox="1"/>
          <p:nvPr/>
        </p:nvSpPr>
        <p:spPr>
          <a:xfrm>
            <a:off x="3213736" y="3528343"/>
            <a:ext cx="301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of Educational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0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B0A3-D89C-4E05-B2AF-2EBF766E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0" y="998969"/>
            <a:ext cx="8169215" cy="5665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High School Articulation Credit?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E98D1-D8A6-40D6-8D7B-EE09617D2BCC}"/>
              </a:ext>
            </a:extLst>
          </p:cNvPr>
          <p:cNvSpPr txBox="1"/>
          <p:nvPr/>
        </p:nvSpPr>
        <p:spPr>
          <a:xfrm>
            <a:off x="1832133" y="1372552"/>
            <a:ext cx="5367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0">
              <a:lnSpc>
                <a:spcPct val="100000"/>
              </a:lnSpc>
              <a:buSzPts val="1500"/>
              <a:buNone/>
            </a:pPr>
            <a:endParaRPr lang="en-US" dirty="0"/>
          </a:p>
          <a:p>
            <a:pPr marL="133350" indent="0">
              <a:lnSpc>
                <a:spcPct val="100000"/>
              </a:lnSpc>
              <a:buSzPts val="1500"/>
              <a:buNone/>
            </a:pPr>
            <a:r>
              <a:rPr lang="en-US" dirty="0"/>
              <a:t>High school articulation is when a high school teacher and community college professors collaborate to align a college level course with a high school CTE class and determine they are equal.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133350" indent="0">
              <a:lnSpc>
                <a:spcPct val="100000"/>
              </a:lnSpc>
              <a:buSzPts val="1500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133350" indent="0">
              <a:lnSpc>
                <a:spcPct val="100000"/>
              </a:lnSpc>
              <a:buSzPts val="1500"/>
              <a:buNone/>
            </a:pPr>
            <a:r>
              <a:rPr lang="en-US" dirty="0">
                <a:solidFill>
                  <a:schemeClr val="dk1"/>
                </a:solidFill>
              </a:rPr>
              <a:t>Students who complete Career Technical Education (CTE), Regional Occupational Program (ROP), or Adult Education classes may be able to receive college credit for their courses.</a:t>
            </a:r>
          </a:p>
          <a:p>
            <a:pPr marL="133350" indent="0">
              <a:lnSpc>
                <a:spcPct val="100000"/>
              </a:lnSpc>
              <a:buSzPts val="1500"/>
              <a:buNone/>
            </a:pPr>
            <a:endParaRPr lang="en-US" dirty="0"/>
          </a:p>
          <a:p>
            <a:pPr marL="133350" indent="0">
              <a:lnSpc>
                <a:spcPct val="100000"/>
              </a:lnSpc>
              <a:buSzPts val="1500"/>
              <a:buNone/>
            </a:pPr>
            <a:r>
              <a:rPr lang="en-US" dirty="0"/>
              <a:t>An active articulation agreement must be in place between the student’s high school district and an RCCD college at the time the student was enrolled in the high school class.</a:t>
            </a:r>
          </a:p>
          <a:p>
            <a:pPr marL="133350" indent="0">
              <a:lnSpc>
                <a:spcPct val="100000"/>
              </a:lnSpc>
              <a:buSzPts val="1500"/>
              <a:buNone/>
            </a:pPr>
            <a:endParaRPr lang="en-US" dirty="0"/>
          </a:p>
          <a:p>
            <a:pPr marL="133350" indent="0">
              <a:lnSpc>
                <a:spcPct val="100000"/>
              </a:lnSpc>
              <a:buSzPts val="1500"/>
              <a:buNone/>
            </a:pPr>
            <a:r>
              <a:rPr lang="en-US" dirty="0"/>
              <a:t>Applying for articulation credit is optional, not mandatory. Once you apply for articulated credit it cannot be removed.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372C-CA3D-4A82-879E-8D35F89A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84" y="1538126"/>
            <a:ext cx="7886700" cy="8097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Benefits of High School </a:t>
            </a:r>
            <a:br>
              <a:rPr lang="en-US" b="1" dirty="0"/>
            </a:br>
            <a:r>
              <a:rPr lang="en-US" b="1" dirty="0"/>
              <a:t>Articulation Credit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7AFDB-0A5B-400E-ADC3-847FBF4CE946}"/>
              </a:ext>
            </a:extLst>
          </p:cNvPr>
          <p:cNvSpPr txBox="1"/>
          <p:nvPr/>
        </p:nvSpPr>
        <p:spPr>
          <a:xfrm>
            <a:off x="789674" y="3171153"/>
            <a:ext cx="4748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Reduces the need to repeat coursework in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Opportunities to receive early college credit through high </a:t>
            </a:r>
            <a:r>
              <a:rPr lang="en-GB" dirty="0" err="1"/>
              <a:t>schoolarticulation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may earn a maximum of 16 units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Articulated credit is FREE!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0A4DA-1C8F-4A5C-A754-4F44FB38334C}"/>
              </a:ext>
            </a:extLst>
          </p:cNvPr>
          <p:cNvSpPr/>
          <p:nvPr/>
        </p:nvSpPr>
        <p:spPr>
          <a:xfrm>
            <a:off x="6248833" y="1500979"/>
            <a:ext cx="2647950" cy="2992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C689F-017E-4F90-8DA6-E2343371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64" y="2533650"/>
            <a:ext cx="2324100" cy="1791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79EFA-61DE-4238-BAC3-95D2A956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67" y="1500979"/>
            <a:ext cx="120101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F7FD-2957-47FA-8AC9-866D8C65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7" y="1328019"/>
            <a:ext cx="8850701" cy="80970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Where does high school articulated credit transfer to?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AD0C5-374C-407C-8573-6A2E27B53713}"/>
              </a:ext>
            </a:extLst>
          </p:cNvPr>
          <p:cNvSpPr txBox="1"/>
          <p:nvPr/>
        </p:nvSpPr>
        <p:spPr>
          <a:xfrm>
            <a:off x="671119" y="2481716"/>
            <a:ext cx="7801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School Articulated credit can be used towards a CTE Certificate or to meet general education requirements and/or units needed for an Associate Degree, or transfer to a four-year college or university.  </a:t>
            </a:r>
          </a:p>
          <a:p>
            <a:endParaRPr lang="en-US" dirty="0"/>
          </a:p>
          <a:p>
            <a:r>
              <a:rPr lang="en-US" dirty="0"/>
              <a:t>As each institution is different and may have different requirements, you should want to check with the college you are attending to find out how you can use your articulation credit. 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*Please note it is up to the receiving institution to accept or deny high school articulated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3807-E107-4B5B-A36D-15E7A1A9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1" y="1302852"/>
            <a:ext cx="7886700" cy="80970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What if your student does not pass the class with a B or better?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E4956-287B-4852-9346-134775FC7529}"/>
              </a:ext>
            </a:extLst>
          </p:cNvPr>
          <p:cNvSpPr txBox="1"/>
          <p:nvPr/>
        </p:nvSpPr>
        <p:spPr>
          <a:xfrm>
            <a:off x="713064" y="2608976"/>
            <a:ext cx="7013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student does not pass your high school course with the minimum grade required, no college record will be generated.</a:t>
            </a:r>
          </a:p>
          <a:p>
            <a:endParaRPr lang="en-US" dirty="0"/>
          </a:p>
          <a:p>
            <a:r>
              <a:rPr lang="en-US" dirty="0"/>
              <a:t>The course will NOT be listed on a college transcript. It will, however, still show up on your high school transcript with the grade you earned.</a:t>
            </a:r>
          </a:p>
          <a:p>
            <a:endParaRPr lang="en-US" dirty="0"/>
          </a:p>
          <a:p>
            <a:r>
              <a:rPr lang="en-US" b="1" dirty="0"/>
              <a:t>* Final grade is not comprehensive, it is based on the second semester and final exam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C9EB-1A96-4109-A3AA-BD07C98E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1241"/>
            <a:ext cx="7886700" cy="809701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the students responsibility?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86C2B-8E49-476A-8BEF-ABFBAF29D18A}"/>
              </a:ext>
            </a:extLst>
          </p:cNvPr>
          <p:cNvSpPr txBox="1"/>
          <p:nvPr/>
        </p:nvSpPr>
        <p:spPr>
          <a:xfrm>
            <a:off x="755010" y="2400725"/>
            <a:ext cx="7264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participation in the articulation process is essential to students receiving their credit.</a:t>
            </a:r>
          </a:p>
          <a:p>
            <a:endParaRPr lang="en-US" dirty="0"/>
          </a:p>
          <a:p>
            <a:r>
              <a:rPr lang="en-US" dirty="0"/>
              <a:t>To fulfill the minimum requirements students must earn B or better in the class and the final exam.</a:t>
            </a:r>
          </a:p>
          <a:p>
            <a:endParaRPr lang="en-US" dirty="0"/>
          </a:p>
          <a:p>
            <a:r>
              <a:rPr lang="en-US" dirty="0"/>
              <a:t>Please note for two semester articulated courses: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must earn a C or better in the first semester to remain eligible for articulated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must earn a B or better for the second semester and the final exam for the credit to be applied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 Final grade is not comprehensive, it is based on the second semester and final exam outcomes</a:t>
            </a:r>
          </a:p>
        </p:txBody>
      </p:sp>
    </p:spTree>
    <p:extLst>
      <p:ext uri="{BB962C8B-B14F-4D97-AF65-F5344CB8AC3E}">
        <p14:creationId xmlns:p14="http://schemas.microsoft.com/office/powerpoint/2010/main" val="105669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3807-E107-4B5B-A36D-15E7A1A9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9" y="883402"/>
            <a:ext cx="8783273" cy="8097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How does articulated credit show on students transcript?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E4956-287B-4852-9346-134775FC7529}"/>
              </a:ext>
            </a:extLst>
          </p:cNvPr>
          <p:cNvSpPr txBox="1"/>
          <p:nvPr/>
        </p:nvSpPr>
        <p:spPr>
          <a:xfrm>
            <a:off x="713063" y="1693103"/>
            <a:ext cx="701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School Articulated credit will show as </a:t>
            </a:r>
            <a:r>
              <a:rPr lang="en-US" i="1" dirty="0"/>
              <a:t>CE-HS</a:t>
            </a:r>
            <a:r>
              <a:rPr lang="en-US" dirty="0"/>
              <a:t> and will list the college course name, not the high school class name.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68587-88BA-4F1E-8BB2-BD3B07611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" r="10183" b="2826"/>
          <a:stretch/>
        </p:blipFill>
        <p:spPr>
          <a:xfrm>
            <a:off x="738231" y="2476543"/>
            <a:ext cx="8137321" cy="42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CE73-BB08-402E-8982-194B9052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738" y="1891171"/>
            <a:ext cx="4718379" cy="80970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Help your students with early start!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805C79-C675-4387-8158-C058FDE0350F}"/>
              </a:ext>
            </a:extLst>
          </p:cNvPr>
          <p:cNvSpPr/>
          <p:nvPr/>
        </p:nvSpPr>
        <p:spPr>
          <a:xfrm>
            <a:off x="2833688" y="35051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further questions on setting up a new articulation agreement </a:t>
            </a:r>
            <a:r>
              <a:rPr lang="en-US"/>
              <a:t>please contact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Adriana.Martinez@rccd.edu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6E8A2-C923-45AD-95EC-6CB77A24B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06" y="1134634"/>
            <a:ext cx="2090562" cy="19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9A4DE0154B9448DC350132ECB48F0" ma:contentTypeVersion="2" ma:contentTypeDescription="Create a new document." ma:contentTypeScope="" ma:versionID="06bdf33e5eb7a4a7ee0da38cec91ecd7">
  <xsd:schema xmlns:xsd="http://www.w3.org/2001/XMLSchema" xmlns:xs="http://www.w3.org/2001/XMLSchema" xmlns:p="http://schemas.microsoft.com/office/2006/metadata/properties" xmlns:ns1="http://schemas.microsoft.com/sharepoint/v3" xmlns:ns2="0e9ddf4d-54a8-44a8-b2ca-48fd17dee206" targetNamespace="http://schemas.microsoft.com/office/2006/metadata/properties" ma:root="true" ma:fieldsID="0d3e1ed31f843e44e6fff0b7df778aa9" ns1:_="" ns2:_="">
    <xsd:import namespace="http://schemas.microsoft.com/sharepoint/v3"/>
    <xsd:import namespace="0e9ddf4d-54a8-44a8-b2ca-48fd17dee20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df4d-54a8-44a8-b2ca-48fd17dee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89141-1AF7-4967-82A1-5A0E9D5DC228}">
  <ds:schemaRefs>
    <ds:schemaRef ds:uri="376201c7-eb93-4996-a798-4aa930cd3bd2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e6a0a4aa-c909-47b2-94ca-d13d1031195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A376DB-1FBB-46C2-8F2B-F0295A7019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D9868-08BD-4D1A-989C-7A1F0F9A268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16132</TotalTime>
  <Words>509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High School Articulated Credit </vt:lpstr>
      <vt:lpstr>What is High School Articulation Credit? </vt:lpstr>
      <vt:lpstr>Benefits of High School  Articulation Credit </vt:lpstr>
      <vt:lpstr>Where does high school articulated credit transfer to?</vt:lpstr>
      <vt:lpstr>What if your student does not pass the class with a B or better? </vt:lpstr>
      <vt:lpstr>What is the students responsibility?</vt:lpstr>
      <vt:lpstr>How does articulated credit show on students transcript?</vt:lpstr>
      <vt:lpstr>Help your students with early start!</vt:lpstr>
    </vt:vector>
  </TitlesOfParts>
  <Company>RCC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Cartwright, Peggy</dc:creator>
  <cp:lastModifiedBy>Martinez, Adriana</cp:lastModifiedBy>
  <cp:revision>283</cp:revision>
  <cp:lastPrinted>2022-09-26T17:55:57Z</cp:lastPrinted>
  <dcterms:created xsi:type="dcterms:W3CDTF">2018-08-15T17:17:37Z</dcterms:created>
  <dcterms:modified xsi:type="dcterms:W3CDTF">2023-09-14T14:18:31Z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0x010100AA69A4DE0154B9448DC350132ECB48F0</vt:lpwstr>
  </property>
</Properties>
</file>